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55" r:id="rId2"/>
    <p:sldId id="332" r:id="rId3"/>
    <p:sldId id="262" r:id="rId4"/>
    <p:sldId id="329" r:id="rId5"/>
    <p:sldId id="331" r:id="rId6"/>
    <p:sldId id="330" r:id="rId7"/>
    <p:sldId id="337" r:id="rId8"/>
    <p:sldId id="338" r:id="rId9"/>
    <p:sldId id="310" r:id="rId10"/>
    <p:sldId id="356" r:id="rId11"/>
    <p:sldId id="309" r:id="rId12"/>
    <p:sldId id="259" r:id="rId13"/>
    <p:sldId id="339" r:id="rId14"/>
    <p:sldId id="357" r:id="rId15"/>
    <p:sldId id="372" r:id="rId16"/>
    <p:sldId id="359" r:id="rId17"/>
    <p:sldId id="319" r:id="rId18"/>
    <p:sldId id="348" r:id="rId19"/>
    <p:sldId id="321" r:id="rId20"/>
    <p:sldId id="320" r:id="rId21"/>
    <p:sldId id="347" r:id="rId22"/>
    <p:sldId id="365" r:id="rId23"/>
    <p:sldId id="349" r:id="rId24"/>
    <p:sldId id="322" r:id="rId25"/>
    <p:sldId id="352" r:id="rId26"/>
    <p:sldId id="315" r:id="rId27"/>
    <p:sldId id="318" r:id="rId28"/>
    <p:sldId id="360" r:id="rId29"/>
    <p:sldId id="366" r:id="rId30"/>
    <p:sldId id="362" r:id="rId31"/>
    <p:sldId id="373" r:id="rId32"/>
    <p:sldId id="374" r:id="rId33"/>
    <p:sldId id="257" r:id="rId34"/>
    <p:sldId id="325" r:id="rId35"/>
    <p:sldId id="327" r:id="rId36"/>
    <p:sldId id="258" r:id="rId37"/>
    <p:sldId id="312" r:id="rId38"/>
    <p:sldId id="313" r:id="rId39"/>
    <p:sldId id="311" r:id="rId40"/>
    <p:sldId id="364" r:id="rId41"/>
    <p:sldId id="367" r:id="rId42"/>
    <p:sldId id="324" r:id="rId43"/>
    <p:sldId id="368" r:id="rId44"/>
    <p:sldId id="369" r:id="rId45"/>
    <p:sldId id="370" r:id="rId46"/>
    <p:sldId id="323" r:id="rId47"/>
    <p:sldId id="363" r:id="rId48"/>
    <p:sldId id="375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McWhorter" initials="KM" lastIdx="1" clrIdx="0">
    <p:extLst>
      <p:ext uri="{19B8F6BF-5375-455C-9EA6-DF929625EA0E}">
        <p15:presenceInfo xmlns:p15="http://schemas.microsoft.com/office/powerpoint/2012/main" userId="Karen McWhort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  <a:srgbClr val="FBF9F8"/>
    <a:srgbClr val="ECECEC"/>
    <a:srgbClr val="E6E1DD"/>
    <a:srgbClr val="DFDAD6"/>
    <a:srgbClr val="F1ECE8"/>
    <a:srgbClr val="E4E0DC"/>
    <a:srgbClr val="E3DFDB"/>
    <a:srgbClr val="1C3237"/>
    <a:srgbClr val="422A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57" autoAdjust="0"/>
  </p:normalViewPr>
  <p:slideViewPr>
    <p:cSldViewPr snapToGrid="0">
      <p:cViewPr varScale="1">
        <p:scale>
          <a:sx n="80" d="100"/>
          <a:sy n="80" d="100"/>
        </p:scale>
        <p:origin x="120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3AAAD-8902-4A33-A7C3-0A5C456C21B7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589A-C57D-4BAE-A76D-9AE85D442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59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54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53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46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06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91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55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64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60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68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28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9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66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26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351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819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530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685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208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687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866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535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90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57A42-90C1-49A4-A019-6B597F3F60F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2132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520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676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882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31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637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93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932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06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71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40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61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67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2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589A-C57D-4BAE-A76D-9AE85D442D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8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2BDC00-1AF0-4339-B7F8-6A520F3C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0526C31-ED13-459A-AD13-E6A8DE938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89687A-1247-4ACA-A876-7C8FE3892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9C08-9306-4561-B550-3E6079BEC0E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A37C24-A45F-4550-9936-68E20C58B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905523-D02C-4FCE-88B9-C66605521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1274-9016-44F0-A908-F333CE18C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0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806B54-1BD1-48D2-86BD-03A870FD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E36DFCD-E1EC-4C68-8C54-176C914DC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4415EE-99F3-438B-92B1-05C5479BF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9C08-9306-4561-B550-3E6079BEC0E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B92DB3-304C-46E9-B2DB-6E7F02B84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BA7DAE-A5EA-43E3-B491-2A43290F7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1274-9016-44F0-A908-F333CE18C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34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E5CF3BA-DE3E-45F5-ADC6-81428419D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79A794-1FD5-474F-9E11-4DF473B477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34F7BC-86E4-407E-9280-671555FF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9C08-9306-4561-B550-3E6079BEC0E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73DDF8-4F69-413D-AAD4-61C29AD7F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467B48-5763-4BA9-B62A-A37AB405C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1274-9016-44F0-A908-F333CE18C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30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B956EB-C59C-41CF-8EE2-D4FAF6C66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42CDDC-56F0-40F7-9046-D1E747FAD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25A5C0-017C-4D20-8B6F-3044D4E55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9C08-9306-4561-B550-3E6079BEC0E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421AD0-626B-450D-84D2-C48E3F306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7E067D-011A-4B65-9595-7B9BFE134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1274-9016-44F0-A908-F333CE18C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91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642415-BE7E-4BBA-B759-7F05F5E78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E44A9F-D3D2-42C9-AF1B-287DEF963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4B5B9D-5360-4EAD-AAB4-61EE542D7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9C08-9306-4561-B550-3E6079BEC0E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9F9055-9CD1-46BB-BBE8-7EA88A29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EC723-FF03-4916-9B7A-01E4E17D9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1274-9016-44F0-A908-F333CE18C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79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1C3437-F51B-4ABD-88CB-BA41FE657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80954D-6C70-4CF3-89A3-DB62E5160F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7510ACB-E5E5-41A0-AC51-CBAFE9A5A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EA20BA-C2B1-49C4-8058-81BD06BF6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9C08-9306-4561-B550-3E6079BEC0E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701F2F7-D4F8-4A4D-947E-8F624645E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945B29-87C4-48BE-9FBC-E2F138948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1274-9016-44F0-A908-F333CE18C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39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6D7E6E-F22E-4FE8-A0CE-16234A6D7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8B02B5-8B54-4538-A115-ED584A22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699C8E-1F18-4257-A967-38706F1E4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05D8DBD-8805-4F7E-A41C-1CBAAE764F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2ED82D1-A97A-4667-9A48-1CDF72A39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E29CACD-7909-4B57-87FD-E6B4B07B9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9C08-9306-4561-B550-3E6079BEC0E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2DC3A23-E32E-4AAE-B20C-4866369D0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FF3F38C-4C04-42C9-81AF-67E184BA6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1274-9016-44F0-A908-F333CE18C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87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D93F54-D4E5-491F-91CA-0012A6BC6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2867987-84B8-4110-AD6A-133DF781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9C08-9306-4561-B550-3E6079BEC0E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7E6C6CC-DF14-4106-B00F-A258067A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B3040DC-01BB-46C0-A765-85FADF585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1274-9016-44F0-A908-F333CE18C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1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9F7556-E508-431C-8922-04E5904F1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9C08-9306-4561-B550-3E6079BEC0E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2BACA95-4EB6-41DF-9935-2698D8827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D59392-15E4-40C7-8931-F80A6FD0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1274-9016-44F0-A908-F333CE18C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26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6CFDB7-B644-44C3-8315-0D85906B7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AE79EB-2021-4E08-B83F-B5C6A30FD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D12C37-93A2-4CD1-8B31-7E19E3B8D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04B3FE-B669-4F48-BE95-32E151B96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9C08-9306-4561-B550-3E6079BEC0E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F61438-7A04-4927-808E-38C56BDAE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03A9EF-018D-4FBB-BB29-2E688761D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1274-9016-44F0-A908-F333CE18C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3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5A0333-AAF8-4813-B15E-229DBD02D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DC1138A-3D67-4EB9-B10D-E5DC154A7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963F6BC-53AF-450E-9191-7154013B9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60B0FDE-B495-4AA1-898E-2F5BC8A3A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9C08-9306-4561-B550-3E6079BEC0E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17B1E6-20B5-4B2E-BA28-AF63C5114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D4435B-F547-4F0C-ABBF-5B46EAA06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1274-9016-44F0-A908-F333CE18C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2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2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D1D86BB-324D-42F7-8F6E-77FD2FE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A6FDD1-0100-4BB6-91CE-CAFC419A2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D26B7-44EA-4B58-B117-751C321198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A9C08-9306-4561-B550-3E6079BEC0E8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14F360-41CC-49B1-90E2-490C53A0A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14ABCC-FACB-45A2-9D06-E314E30DC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B1274-9016-44F0-A908-F333CE18C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3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2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xmlns="" id="{9A7B92AD-1508-4FE9-A4B6-005E518143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7127FC-E980-404F-976E-7FD154277680}"/>
              </a:ext>
            </a:extLst>
          </p:cNvPr>
          <p:cNvSpPr txBox="1"/>
          <p:nvPr/>
        </p:nvSpPr>
        <p:spPr>
          <a:xfrm>
            <a:off x="0" y="502333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Frederic Remington’s Studio Collection:</a:t>
            </a:r>
          </a:p>
          <a:p>
            <a:pPr algn="ctr"/>
            <a:r>
              <a:rPr lang="en-US" sz="28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Something of a Museum of the Old West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684D3D-4817-485F-90CF-5C0D06A81A97}"/>
              </a:ext>
            </a:extLst>
          </p:cNvPr>
          <p:cNvSpPr txBox="1"/>
          <p:nvPr/>
        </p:nvSpPr>
        <p:spPr>
          <a:xfrm>
            <a:off x="5672138" y="5921774"/>
            <a:ext cx="6519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Karen B. McWhorter</a:t>
            </a:r>
          </a:p>
          <a:p>
            <a:pPr algn="ctr"/>
            <a:r>
              <a:rPr lang="en-US" sz="1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Scarlett Curator of Western American Art</a:t>
            </a:r>
          </a:p>
          <a:p>
            <a:pPr algn="ctr"/>
            <a:r>
              <a:rPr lang="en-US" sz="1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Whitney Western Art Museum</a:t>
            </a:r>
          </a:p>
        </p:txBody>
      </p:sp>
    </p:spTree>
    <p:extLst>
      <p:ext uri="{BB962C8B-B14F-4D97-AF65-F5344CB8AC3E}">
        <p14:creationId xmlns:p14="http://schemas.microsoft.com/office/powerpoint/2010/main" val="3079990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AE3B27-9745-4AA5-BF3A-3CA7FB516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67" y="925248"/>
            <a:ext cx="5291667" cy="29501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D82BDE5-FB28-4681-8D5C-FBB1199045F9}"/>
              </a:ext>
            </a:extLst>
          </p:cNvPr>
          <p:cNvSpPr/>
          <p:nvPr/>
        </p:nvSpPr>
        <p:spPr>
          <a:xfrm>
            <a:off x="482599" y="1413063"/>
            <a:ext cx="5613401" cy="403187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Remington, to friend Owen Wister: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“[I] have concluded to build a butler’s pantry and a studio (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Czar size</a:t>
            </a:r>
            <a:r>
              <a:rPr lang="en-US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on my house—we will be torn (up) for a month and then will ask you to come over—throw your eye on the march of improvement and say this is a great thing for American art. The fireplace is going to be – Big – big…”</a:t>
            </a:r>
          </a:p>
          <a:p>
            <a:endParaRPr lang="en-US" sz="1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peterh\OneDrive - BBCW\my pictures\DAM Photos\R\Remington\Photo of Remington, 1907.tif">
            <a:extLst>
              <a:ext uri="{FF2B5EF4-FFF2-40B4-BE49-F238E27FC236}">
                <a16:creationId xmlns:a16="http://schemas.microsoft.com/office/drawing/2014/main" xmlns="" id="{D9CA18BA-FC8B-4080-AA97-EE2A38CAA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574" y="3429000"/>
            <a:ext cx="2621148" cy="31995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069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xmlns="" id="{2E375470-E926-41CF-A031-1F2EC66A8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49" y="0"/>
            <a:ext cx="9935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3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B30508-C32B-406E-8756-B7E118C1E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758" y="491"/>
            <a:ext cx="9010483" cy="64607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C7880F1-8784-476E-9CCA-6CF1F8629E9F}"/>
              </a:ext>
            </a:extLst>
          </p:cNvPr>
          <p:cNvSpPr/>
          <p:nvPr/>
        </p:nvSpPr>
        <p:spPr>
          <a:xfrm>
            <a:off x="1590758" y="6461263"/>
            <a:ext cx="90104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Remington painting </a:t>
            </a:r>
            <a:r>
              <a:rPr lang="en-US" sz="16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French Trapper</a:t>
            </a: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his Manhattan studio, 1888</a:t>
            </a:r>
            <a:endParaRPr lang="en-US" sz="1600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529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4BB9D7F-8A96-47B2-B4CA-F6EA1C01A9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8504" y="548281"/>
            <a:ext cx="7297906" cy="576143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B01A325-2826-43A5-A141-D4CA6287FB8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692" y="1253331"/>
            <a:ext cx="3387853" cy="4351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4C3FF43-E9EC-4217-AC02-BBB2A7110F4E}"/>
              </a:ext>
            </a:extLst>
          </p:cNvPr>
          <p:cNvSpPr/>
          <p:nvPr/>
        </p:nvSpPr>
        <p:spPr>
          <a:xfrm>
            <a:off x="4438503" y="6309715"/>
            <a:ext cx="72979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Remington working on the original clay model for the </a:t>
            </a:r>
            <a:r>
              <a:rPr lang="en-US" sz="16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Buffalo-Horse, </a:t>
            </a: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1907</a:t>
            </a:r>
          </a:p>
        </p:txBody>
      </p:sp>
    </p:spTree>
    <p:extLst>
      <p:ext uri="{BB962C8B-B14F-4D97-AF65-F5344CB8AC3E}">
        <p14:creationId xmlns:p14="http://schemas.microsoft.com/office/powerpoint/2010/main" val="2374032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xmlns="" id="{2E375470-E926-41CF-A031-1F2EC66A8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49" y="0"/>
            <a:ext cx="9935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17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4BB9D7F-8A96-47B2-B4CA-F6EA1C01A9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8504" y="548281"/>
            <a:ext cx="7297906" cy="576143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B01A325-2826-43A5-A141-D4CA6287FB8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692" y="1253331"/>
            <a:ext cx="3387853" cy="4351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4C3FF43-E9EC-4217-AC02-BBB2A7110F4E}"/>
              </a:ext>
            </a:extLst>
          </p:cNvPr>
          <p:cNvSpPr/>
          <p:nvPr/>
        </p:nvSpPr>
        <p:spPr>
          <a:xfrm>
            <a:off x="4438503" y="6309715"/>
            <a:ext cx="72979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Remington working on the original clay model for the </a:t>
            </a:r>
            <a:r>
              <a:rPr lang="en-US" sz="16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Buffalo-Horse, </a:t>
            </a: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1907</a:t>
            </a:r>
          </a:p>
        </p:txBody>
      </p:sp>
    </p:spTree>
    <p:extLst>
      <p:ext uri="{BB962C8B-B14F-4D97-AF65-F5344CB8AC3E}">
        <p14:creationId xmlns:p14="http://schemas.microsoft.com/office/powerpoint/2010/main" val="1240799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bbhclan.org\share\Public\Mindy\Jasen Hanson photos\0E7J6572.jpg">
            <a:extLst>
              <a:ext uri="{FF2B5EF4-FFF2-40B4-BE49-F238E27FC236}">
                <a16:creationId xmlns:a16="http://schemas.microsoft.com/office/drawing/2014/main" xmlns="" id="{1CE80C58-C6F5-4EF1-80CD-F91DB8857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014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bbhclan.org\share\Public\Mindy\Jasen Hanson photos\0E7J6572.jpg">
            <a:extLst>
              <a:ext uri="{FF2B5EF4-FFF2-40B4-BE49-F238E27FC236}">
                <a16:creationId xmlns:a16="http://schemas.microsoft.com/office/drawing/2014/main" xmlns="" id="{958BDF23-70D0-4EAD-845A-4016C22AC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35C895-AFB5-4E0A-A4AC-FCC0CC2976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0919" y="1511300"/>
            <a:ext cx="4088561" cy="507732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97761-3BFD-4E90-9CFE-249EA2BF4784}"/>
              </a:ext>
            </a:extLst>
          </p:cNvPr>
          <p:cNvSpPr/>
          <p:nvPr/>
        </p:nvSpPr>
        <p:spPr>
          <a:xfrm>
            <a:off x="3314282" y="2247900"/>
            <a:ext cx="1104900" cy="105410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E60D94C-AD63-4C0D-A292-6830D3BC426F}"/>
              </a:ext>
            </a:extLst>
          </p:cNvPr>
          <p:cNvSpPr/>
          <p:nvPr/>
        </p:nvSpPr>
        <p:spPr>
          <a:xfrm>
            <a:off x="7810919" y="6138538"/>
            <a:ext cx="4088561" cy="584775"/>
          </a:xfrm>
          <a:prstGeom prst="rect">
            <a:avLst/>
          </a:prstGeom>
          <a:solidFill>
            <a:srgbClr val="E6E1DD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“Aztec” burial urn or Mexican pottery c. 1900. 1.67.354A/B</a:t>
            </a:r>
          </a:p>
        </p:txBody>
      </p:sp>
    </p:spTree>
    <p:extLst>
      <p:ext uri="{BB962C8B-B14F-4D97-AF65-F5344CB8AC3E}">
        <p14:creationId xmlns:p14="http://schemas.microsoft.com/office/powerpoint/2010/main" val="2833852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bbhclan.org\share\Public\Mindy\Jasen Hanson photos\0E7J6572.jpg">
            <a:extLst>
              <a:ext uri="{FF2B5EF4-FFF2-40B4-BE49-F238E27FC236}">
                <a16:creationId xmlns:a16="http://schemas.microsoft.com/office/drawing/2014/main" xmlns="" id="{958BDF23-70D0-4EAD-845A-4016C22AC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97761-3BFD-4E90-9CFE-249EA2BF4784}"/>
              </a:ext>
            </a:extLst>
          </p:cNvPr>
          <p:cNvSpPr/>
          <p:nvPr/>
        </p:nvSpPr>
        <p:spPr>
          <a:xfrm rot="21445236">
            <a:off x="2844800" y="2895600"/>
            <a:ext cx="2514182" cy="50800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3E10C3-6FAB-4C4E-ACAD-F3C46E86FF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8648701" y="1518815"/>
            <a:ext cx="3250780" cy="50698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6035091-D4C6-4C23-A461-AE55B3C61DD7}"/>
              </a:ext>
            </a:extLst>
          </p:cNvPr>
          <p:cNvSpPr/>
          <p:nvPr/>
        </p:nvSpPr>
        <p:spPr>
          <a:xfrm>
            <a:off x="8648700" y="6138538"/>
            <a:ext cx="3250780" cy="584775"/>
          </a:xfrm>
          <a:prstGeom prst="rect">
            <a:avLst/>
          </a:prstGeom>
          <a:solidFill>
            <a:srgbClr val="ECECEC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Stein, ca. 1890. Painted ceramic. 1.67.226</a:t>
            </a:r>
          </a:p>
        </p:txBody>
      </p:sp>
    </p:spTree>
    <p:extLst>
      <p:ext uri="{BB962C8B-B14F-4D97-AF65-F5344CB8AC3E}">
        <p14:creationId xmlns:p14="http://schemas.microsoft.com/office/powerpoint/2010/main" val="803847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DC1A47-DB50-479C-8BD5-4992642872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43" y="1316650"/>
            <a:ext cx="2381852" cy="3317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A1EC59-C933-4FF4-87E9-AA4A560382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0622" y="1352128"/>
            <a:ext cx="2018482" cy="3281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0DBD8CA-76E6-415B-B253-7F864E446A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9032" y="1352128"/>
            <a:ext cx="2173936" cy="32817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DA82A1-ABF2-43DD-9C6D-009DDF80A0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0076" y="1352128"/>
            <a:ext cx="2085921" cy="32817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0C115B4-3849-4B62-9344-BE88E808217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9816172" y="1352128"/>
            <a:ext cx="2104277" cy="32817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C4FF77F-F01D-4D99-8652-D651CA5DFDD7}"/>
              </a:ext>
            </a:extLst>
          </p:cNvPr>
          <p:cNvSpPr/>
          <p:nvPr/>
        </p:nvSpPr>
        <p:spPr>
          <a:xfrm>
            <a:off x="2770622" y="4633890"/>
            <a:ext cx="6775375" cy="33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Steins, ca. 1890 and later. 1.67.224-6; .263-4</a:t>
            </a:r>
          </a:p>
        </p:txBody>
      </p:sp>
    </p:spTree>
    <p:extLst>
      <p:ext uri="{BB962C8B-B14F-4D97-AF65-F5344CB8AC3E}">
        <p14:creationId xmlns:p14="http://schemas.microsoft.com/office/powerpoint/2010/main" val="2529102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Great-Falls-tribune-crowds">
            <a:extLst>
              <a:ext uri="{FF2B5EF4-FFF2-40B4-BE49-F238E27FC236}">
                <a16:creationId xmlns:a16="http://schemas.microsoft.com/office/drawing/2014/main" xmlns="" id="{918C3C18-E4CE-4A21-98FE-8EC39D4E0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3600" y="0"/>
            <a:ext cx="4937909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5" descr="Great-Falls-tribune-interiors">
            <a:extLst>
              <a:ext uri="{FF2B5EF4-FFF2-40B4-BE49-F238E27FC236}">
                <a16:creationId xmlns:a16="http://schemas.microsoft.com/office/drawing/2014/main" xmlns="" id="{E00D1A5B-88F1-4CE2-9B2E-92004E651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90493" y="0"/>
            <a:ext cx="4902559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596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D21E66-5136-4CC0-82BC-9EFF28A3BF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375" y="-12848"/>
            <a:ext cx="5087249" cy="68708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E886892-D769-4838-BAD0-3681B0AF7105}"/>
              </a:ext>
            </a:extLst>
          </p:cNvPr>
          <p:cNvSpPr/>
          <p:nvPr/>
        </p:nvSpPr>
        <p:spPr>
          <a:xfrm>
            <a:off x="8639624" y="4620126"/>
            <a:ext cx="3552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Crow-style vest (used by Calamity Jane and Frederic Remington), ca. 1880. Buckskin, buttons, and beads. 1.67.188</a:t>
            </a:r>
          </a:p>
        </p:txBody>
      </p:sp>
    </p:spTree>
    <p:extLst>
      <p:ext uri="{BB962C8B-B14F-4D97-AF65-F5344CB8AC3E}">
        <p14:creationId xmlns:p14="http://schemas.microsoft.com/office/powerpoint/2010/main" val="4064825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7D44D8-C7D5-42E2-B1FD-2403F83556E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91" y="1379668"/>
            <a:ext cx="2382129" cy="4098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EBDB9F-8E70-42D6-B619-674DAF3CCA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6381" y="385077"/>
            <a:ext cx="3419233" cy="2642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8B80CA-F1C8-4266-BAB2-00861CE844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092" y="1546412"/>
            <a:ext cx="3208517" cy="37651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850F2A-984E-4E5F-88C0-EB15C86863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803" y="3830845"/>
            <a:ext cx="4452391" cy="24750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0C7C72D-09EE-4002-BF0D-1466A64C117B}"/>
              </a:ext>
            </a:extLst>
          </p:cNvPr>
          <p:cNvSpPr/>
          <p:nvPr/>
        </p:nvSpPr>
        <p:spPr>
          <a:xfrm>
            <a:off x="491391" y="5500348"/>
            <a:ext cx="23821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Man’s War Shirt (Ute)</a:t>
            </a:r>
          </a:p>
          <a:p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Ca. 1875, 1.67.112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9F61F3A-C646-4653-906C-252D4CE5D026}"/>
              </a:ext>
            </a:extLst>
          </p:cNvPr>
          <p:cNvSpPr/>
          <p:nvPr/>
        </p:nvSpPr>
        <p:spPr>
          <a:xfrm>
            <a:off x="3869803" y="6273225"/>
            <a:ext cx="44523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Gunstock War Club (Sioux)</a:t>
            </a:r>
          </a:p>
          <a:p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Ca. 1900, 1.67.386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069025C-F829-4399-B091-CF1DE466FE51}"/>
              </a:ext>
            </a:extLst>
          </p:cNvPr>
          <p:cNvSpPr/>
          <p:nvPr/>
        </p:nvSpPr>
        <p:spPr>
          <a:xfrm>
            <a:off x="8492093" y="5311588"/>
            <a:ext cx="3699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Olla Basket (Apache)</a:t>
            </a:r>
          </a:p>
          <a:p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N.d., 1.67.164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2E88664-14BD-43DA-952C-FF8900EEB7ED}"/>
              </a:ext>
            </a:extLst>
          </p:cNvPr>
          <p:cNvSpPr/>
          <p:nvPr/>
        </p:nvSpPr>
        <p:spPr>
          <a:xfrm>
            <a:off x="4288837" y="3027155"/>
            <a:ext cx="36143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Bear Claw-Styled Necklace (</a:t>
            </a:r>
            <a:r>
              <a:rPr lang="en-US" sz="1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Winnegabo</a:t>
            </a: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Ca. 1880, 1.67.164</a:t>
            </a:r>
          </a:p>
        </p:txBody>
      </p:sp>
    </p:spTree>
    <p:extLst>
      <p:ext uri="{BB962C8B-B14F-4D97-AF65-F5344CB8AC3E}">
        <p14:creationId xmlns:p14="http://schemas.microsoft.com/office/powerpoint/2010/main" val="1907686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black background&#10;&#10;Description generated with very high confidence">
            <a:extLst>
              <a:ext uri="{FF2B5EF4-FFF2-40B4-BE49-F238E27FC236}">
                <a16:creationId xmlns:a16="http://schemas.microsoft.com/office/drawing/2014/main" xmlns="" id="{4F1F4D62-C869-4A5E-AF83-027D9415D2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327" y="94340"/>
            <a:ext cx="5539668" cy="6669315"/>
          </a:xfrm>
          <a:prstGeom prst="rect">
            <a:avLst/>
          </a:prstGeom>
        </p:spPr>
      </p:pic>
      <p:pic>
        <p:nvPicPr>
          <p:cNvPr id="7" name="Picture 6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xmlns="" id="{1CD8F726-B17F-481D-9DB5-9885BC09C4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37455"/>
            <a:ext cx="5750673" cy="61830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DFCFA4-812B-4EE9-9C1D-AA5A01251D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19285">
            <a:off x="331907" y="4537187"/>
            <a:ext cx="2668841" cy="1483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B3DA9A-6753-451F-A757-4A417F5FFF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365" y="3766907"/>
            <a:ext cx="2957835" cy="228555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B53B15BB-EEE1-4F1A-A86B-7F5374B152BA}"/>
              </a:ext>
            </a:extLst>
          </p:cNvPr>
          <p:cNvSpPr/>
          <p:nvPr/>
        </p:nvSpPr>
        <p:spPr>
          <a:xfrm>
            <a:off x="10319658" y="3225082"/>
            <a:ext cx="1414760" cy="1369259"/>
          </a:xfrm>
          <a:prstGeom prst="ellipse">
            <a:avLst/>
          </a:prstGeom>
          <a:noFill/>
          <a:ln w="762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752DA2B4-2420-4CDE-9460-EBB1A905E999}"/>
              </a:ext>
            </a:extLst>
          </p:cNvPr>
          <p:cNvSpPr/>
          <p:nvPr/>
        </p:nvSpPr>
        <p:spPr>
          <a:xfrm>
            <a:off x="2846142" y="3104242"/>
            <a:ext cx="3038853" cy="2738525"/>
          </a:xfrm>
          <a:prstGeom prst="ellipse">
            <a:avLst/>
          </a:prstGeom>
          <a:noFill/>
          <a:ln w="762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18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859A317-7FBB-4657-8C3F-FC1AB05796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9254" y="4866653"/>
            <a:ext cx="3192169" cy="18097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08B511-E76A-41DB-84A5-A8AA40B3E3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665" y="181591"/>
            <a:ext cx="3104564" cy="39162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C7EF63-4583-4501-8580-8A12CBA537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77"/>
          <a:stretch/>
        </p:blipFill>
        <p:spPr>
          <a:xfrm>
            <a:off x="9030541" y="483529"/>
            <a:ext cx="2978547" cy="43317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69876FC-8534-4754-8A92-1C0EE986DB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763889" y="3657812"/>
            <a:ext cx="3977790" cy="3018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1BBEF7-D387-41F5-B1CA-CF2E876560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0"/>
          <a:stretch/>
        </p:blipFill>
        <p:spPr>
          <a:xfrm>
            <a:off x="2243099" y="1725024"/>
            <a:ext cx="2812403" cy="3746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7ABB5FF-EBB1-43C3-AE4A-722030AB09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665" y="5103576"/>
            <a:ext cx="4299362" cy="15728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DFAE21-5253-49BD-895F-9BF1D3487E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9938" y="483529"/>
            <a:ext cx="4131512" cy="176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62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285D91-365C-455A-915F-7BD9A801E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7136" y="509286"/>
            <a:ext cx="3806918" cy="5839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4D657B-C699-426D-8DF8-3FD01B8A7E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36474">
            <a:off x="8156750" y="801858"/>
            <a:ext cx="3449244" cy="47779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6EEF061-5C3B-4501-BD98-1B92202E0AD7}"/>
              </a:ext>
            </a:extLst>
          </p:cNvPr>
          <p:cNvSpPr/>
          <p:nvPr/>
        </p:nvSpPr>
        <p:spPr>
          <a:xfrm>
            <a:off x="11390840" y="415636"/>
            <a:ext cx="684810" cy="5712032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DDC20F2-9941-4F73-8C2B-A1ECAE3FF952}"/>
              </a:ext>
            </a:extLst>
          </p:cNvPr>
          <p:cNvSpPr/>
          <p:nvPr/>
        </p:nvSpPr>
        <p:spPr>
          <a:xfrm rot="668308">
            <a:off x="9943621" y="3154227"/>
            <a:ext cx="1967298" cy="2809883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6D547FD-7DBE-4573-A7D2-BEB99F604E51}"/>
              </a:ext>
            </a:extLst>
          </p:cNvPr>
          <p:cNvSpPr/>
          <p:nvPr/>
        </p:nvSpPr>
        <p:spPr>
          <a:xfrm rot="1102961">
            <a:off x="9048049" y="4248823"/>
            <a:ext cx="1631075" cy="1910924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873517D-C08E-4CEF-ACCE-1A00B9168F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50307">
            <a:off x="607629" y="855621"/>
            <a:ext cx="2718376" cy="482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66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55C157-0D33-49B4-81C7-BE5D53022A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50307">
            <a:off x="607629" y="855621"/>
            <a:ext cx="2718376" cy="4823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285D91-365C-455A-915F-7BD9A801EE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2541" y="509286"/>
            <a:ext cx="3806918" cy="58394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DDC20F2-9941-4F73-8C2B-A1ECAE3FF952}"/>
              </a:ext>
            </a:extLst>
          </p:cNvPr>
          <p:cNvSpPr/>
          <p:nvPr/>
        </p:nvSpPr>
        <p:spPr>
          <a:xfrm rot="668308">
            <a:off x="9943621" y="3154227"/>
            <a:ext cx="1967298" cy="2809883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6D547FD-7DBE-4573-A7D2-BEB99F604E51}"/>
              </a:ext>
            </a:extLst>
          </p:cNvPr>
          <p:cNvSpPr/>
          <p:nvPr/>
        </p:nvSpPr>
        <p:spPr>
          <a:xfrm rot="1102961">
            <a:off x="9048049" y="4248823"/>
            <a:ext cx="1631075" cy="1910924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B005C7-6604-490E-9A31-3D6B9EC490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5832" y="365166"/>
            <a:ext cx="4333627" cy="612766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758FED1-19BC-44CD-B2B4-1F4E56190647}"/>
              </a:ext>
            </a:extLst>
          </p:cNvPr>
          <p:cNvSpPr/>
          <p:nvPr/>
        </p:nvSpPr>
        <p:spPr>
          <a:xfrm>
            <a:off x="8223351" y="425165"/>
            <a:ext cx="3968649" cy="60386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Remington, to friend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Lt. Powhatan Clarke, 1889: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 have a big order for a cow-boy picture [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Dash for the Timber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and I want a lot of “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chapperras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two or three pairs 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if you will buy them [off] some of the cow-boys there and ship them to me by express C.O.D. I will be your slave. I want 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 ones -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they should all be different in shape. …I have four pairs now and want some more.”</a:t>
            </a: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296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room&#10;&#10;Description generated with very high confidence">
            <a:extLst>
              <a:ext uri="{FF2B5EF4-FFF2-40B4-BE49-F238E27FC236}">
                <a16:creationId xmlns:a16="http://schemas.microsoft.com/office/drawing/2014/main" xmlns="" id="{60287492-8AFD-4170-A3B1-689931EDF7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18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eterh\OneDrive - BBCW\my pictures\DAM Photos\R\Remington\Stormy Morning in Bad Lands.jpg">
            <a:extLst>
              <a:ext uri="{FF2B5EF4-FFF2-40B4-BE49-F238E27FC236}">
                <a16:creationId xmlns:a16="http://schemas.microsoft.com/office/drawing/2014/main" xmlns="" id="{173056C7-59A8-495F-B076-04C0EB505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444" y="1499287"/>
            <a:ext cx="3649837" cy="27318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ACAAAC-C519-46F2-AE29-469F5824CD99}"/>
              </a:ext>
            </a:extLst>
          </p:cNvPr>
          <p:cNvSpPr txBox="1"/>
          <p:nvPr/>
        </p:nvSpPr>
        <p:spPr>
          <a:xfrm>
            <a:off x="263868" y="4404412"/>
            <a:ext cx="3830248" cy="58477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1600" i="1" dirty="0">
                <a:solidFill>
                  <a:schemeClr val="bg2"/>
                </a:solidFill>
                <a:latin typeface="Times New Roman"/>
              </a:rPr>
              <a:t>Stormy Morning in the Bad Lands</a:t>
            </a:r>
          </a:p>
          <a:p>
            <a:r>
              <a:rPr lang="en-US" sz="1600" dirty="0">
                <a:solidFill>
                  <a:schemeClr val="bg2"/>
                </a:solidFill>
                <a:latin typeface="Times New Roman"/>
              </a:rPr>
              <a:t>1906, oil on canvas. 40.67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E3CAC0-CFAE-496F-A569-25EBBA8D2F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5383" y="1482594"/>
            <a:ext cx="3521238" cy="2704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D5B7CC-9134-4657-9EC8-33F7CAD9EE9F}"/>
              </a:ext>
            </a:extLst>
          </p:cNvPr>
          <p:cNvSpPr txBox="1"/>
          <p:nvPr/>
        </p:nvSpPr>
        <p:spPr>
          <a:xfrm>
            <a:off x="4293270" y="4404412"/>
            <a:ext cx="3784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Untitled (log ranch building with wagon [Wyoming])</a:t>
            </a:r>
          </a:p>
          <a:p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1908, oil on board. 59.67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54F4B20-4A36-42C3-A7B3-168FEC73B4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5538" y="1482594"/>
            <a:ext cx="3649836" cy="27261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3F3A89-F463-4C54-969F-9D0724A681AC}"/>
              </a:ext>
            </a:extLst>
          </p:cNvPr>
          <p:cNvSpPr txBox="1"/>
          <p:nvPr/>
        </p:nvSpPr>
        <p:spPr>
          <a:xfrm>
            <a:off x="8205538" y="4404412"/>
            <a:ext cx="3649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Ghosts of the Past</a:t>
            </a:r>
          </a:p>
          <a:p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ca. 1908, oil on canvas. 60.67</a:t>
            </a:r>
          </a:p>
        </p:txBody>
      </p:sp>
    </p:spTree>
    <p:extLst>
      <p:ext uri="{BB962C8B-B14F-4D97-AF65-F5344CB8AC3E}">
        <p14:creationId xmlns:p14="http://schemas.microsoft.com/office/powerpoint/2010/main" val="3930178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B912A5-8A24-4AAD-9A51-6F75F2EA3BC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54" y="114178"/>
            <a:ext cx="2372613" cy="3117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692AD7-8744-404B-8B05-B8B85C23C4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54" y="3384247"/>
            <a:ext cx="2214318" cy="3313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FEEAEC4-32F2-4B0B-B5E4-4A4FBC6207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314" y="114178"/>
            <a:ext cx="4668227" cy="31178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63532D-91A5-468E-B85C-CC46FEA07AF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027" y="3384247"/>
            <a:ext cx="2213514" cy="33131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CD0DE08-013D-467D-B4E2-1018DC1ADF6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314" y="3384247"/>
            <a:ext cx="2235976" cy="33131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524A23-28D9-4744-AEDE-4462804E1220}"/>
              </a:ext>
            </a:extLst>
          </p:cNvPr>
          <p:cNvSpPr txBox="1"/>
          <p:nvPr/>
        </p:nvSpPr>
        <p:spPr>
          <a:xfrm>
            <a:off x="7626278" y="1527976"/>
            <a:ext cx="4115148" cy="427809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Times New Roman"/>
              </a:rPr>
              <a:t>Clockwise from top left:</a:t>
            </a:r>
          </a:p>
          <a:p>
            <a:r>
              <a:rPr lang="en-US" sz="1600" i="1" dirty="0">
                <a:solidFill>
                  <a:schemeClr val="bg2"/>
                </a:solidFill>
                <a:latin typeface="Times New Roman"/>
              </a:rPr>
              <a:t>Lake and </a:t>
            </a:r>
            <a:r>
              <a:rPr lang="en-US" sz="1600" i="1" dirty="0" err="1">
                <a:solidFill>
                  <a:schemeClr val="bg2"/>
                </a:solidFill>
                <a:latin typeface="Times New Roman"/>
              </a:rPr>
              <a:t>Quaken</a:t>
            </a:r>
            <a:r>
              <a:rPr lang="en-US" sz="1600" i="1" dirty="0">
                <a:solidFill>
                  <a:schemeClr val="bg2"/>
                </a:solidFill>
                <a:latin typeface="Times New Roman"/>
              </a:rPr>
              <a:t> Aspen Trees in Back</a:t>
            </a:r>
          </a:p>
          <a:p>
            <a:r>
              <a:rPr lang="en-US" sz="1600" dirty="0">
                <a:solidFill>
                  <a:schemeClr val="bg2"/>
                </a:solidFill>
                <a:latin typeface="Times New Roman"/>
              </a:rPr>
              <a:t>N.d., oil on canvas. 18.67</a:t>
            </a:r>
          </a:p>
          <a:p>
            <a:endParaRPr lang="en-US" sz="1600" i="1" dirty="0">
              <a:solidFill>
                <a:schemeClr val="bg2"/>
              </a:solidFill>
              <a:latin typeface="Times New Roman"/>
            </a:endParaRPr>
          </a:p>
          <a:p>
            <a:r>
              <a:rPr lang="en-US" sz="1600" i="1" dirty="0">
                <a:solidFill>
                  <a:schemeClr val="bg2"/>
                </a:solidFill>
                <a:latin typeface="Times New Roman"/>
              </a:rPr>
              <a:t>Winter Sketch</a:t>
            </a:r>
          </a:p>
          <a:p>
            <a:r>
              <a:rPr lang="en-US" sz="1600" dirty="0">
                <a:solidFill>
                  <a:schemeClr val="bg2"/>
                </a:solidFill>
                <a:latin typeface="Times New Roman"/>
              </a:rPr>
              <a:t>N.d., oil on board. 79.67</a:t>
            </a:r>
          </a:p>
          <a:p>
            <a:endParaRPr lang="en-US" sz="1600" dirty="0">
              <a:solidFill>
                <a:schemeClr val="bg2"/>
              </a:solidFill>
              <a:latin typeface="Times New Roman"/>
            </a:endParaRPr>
          </a:p>
          <a:p>
            <a:endParaRPr lang="en-US" sz="1600" i="1" dirty="0">
              <a:solidFill>
                <a:schemeClr val="bg2"/>
              </a:solidFill>
              <a:latin typeface="Times New Roman"/>
            </a:endParaRPr>
          </a:p>
          <a:p>
            <a:r>
              <a:rPr lang="en-US" sz="1600" i="1" dirty="0">
                <a:solidFill>
                  <a:schemeClr val="bg2"/>
                </a:solidFill>
                <a:latin typeface="Times New Roman"/>
              </a:rPr>
              <a:t>Impressionistic Winter Scene</a:t>
            </a:r>
          </a:p>
          <a:p>
            <a:r>
              <a:rPr lang="en-US" sz="1600" dirty="0">
                <a:solidFill>
                  <a:schemeClr val="bg2"/>
                </a:solidFill>
                <a:latin typeface="Times New Roman"/>
              </a:rPr>
              <a:t>1908-1909, oil on board. 80.67</a:t>
            </a:r>
          </a:p>
          <a:p>
            <a:endParaRPr lang="en-US" sz="1600" i="1" dirty="0">
              <a:solidFill>
                <a:schemeClr val="bg2"/>
              </a:solidFill>
              <a:latin typeface="Times New Roman"/>
            </a:endParaRPr>
          </a:p>
          <a:p>
            <a:r>
              <a:rPr lang="en-US" sz="1600" i="1" dirty="0">
                <a:solidFill>
                  <a:schemeClr val="bg2"/>
                </a:solidFill>
                <a:latin typeface="Times New Roman"/>
              </a:rPr>
              <a:t>Impressionistic Winter Scene of New </a:t>
            </a:r>
          </a:p>
          <a:p>
            <a:r>
              <a:rPr lang="en-US" sz="1600" i="1" dirty="0">
                <a:solidFill>
                  <a:schemeClr val="bg2"/>
                </a:solidFill>
                <a:latin typeface="Times New Roman"/>
              </a:rPr>
              <a:t>England Farm Barn</a:t>
            </a:r>
          </a:p>
          <a:p>
            <a:r>
              <a:rPr lang="en-US" sz="1600" dirty="0">
                <a:solidFill>
                  <a:schemeClr val="bg2"/>
                </a:solidFill>
                <a:latin typeface="Times New Roman"/>
              </a:rPr>
              <a:t>N.d., oil on board. 82.67</a:t>
            </a:r>
          </a:p>
          <a:p>
            <a:endParaRPr lang="en-US" sz="1600" i="1" dirty="0">
              <a:solidFill>
                <a:schemeClr val="bg2"/>
              </a:solidFill>
              <a:latin typeface="Times New Roman"/>
            </a:endParaRPr>
          </a:p>
          <a:p>
            <a:r>
              <a:rPr lang="en-US" sz="1600" i="1" dirty="0">
                <a:solidFill>
                  <a:schemeClr val="bg2"/>
                </a:solidFill>
                <a:latin typeface="Times New Roman"/>
              </a:rPr>
              <a:t>Winter Scene of Snow-covered Log Cabin</a:t>
            </a:r>
          </a:p>
          <a:p>
            <a:r>
              <a:rPr lang="en-US" sz="1600" dirty="0">
                <a:solidFill>
                  <a:schemeClr val="bg2"/>
                </a:solidFill>
                <a:latin typeface="Times New Roman"/>
              </a:rPr>
              <a:t>N.d., oil on board. 78.67</a:t>
            </a:r>
          </a:p>
        </p:txBody>
      </p:sp>
    </p:spTree>
    <p:extLst>
      <p:ext uri="{BB962C8B-B14F-4D97-AF65-F5344CB8AC3E}">
        <p14:creationId xmlns:p14="http://schemas.microsoft.com/office/powerpoint/2010/main" val="1336602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&#10;&#10;Description generated with high confidence">
            <a:extLst>
              <a:ext uri="{FF2B5EF4-FFF2-40B4-BE49-F238E27FC236}">
                <a16:creationId xmlns:a16="http://schemas.microsoft.com/office/drawing/2014/main" xmlns="" id="{584E910E-0615-4F73-A2E1-835A6B0C2B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191" y="1899174"/>
            <a:ext cx="7463527" cy="48139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17DC19-6518-4A3D-B778-F53C6F468083}"/>
              </a:ext>
            </a:extLst>
          </p:cNvPr>
          <p:cNvSpPr/>
          <p:nvPr/>
        </p:nvSpPr>
        <p:spPr>
          <a:xfrm>
            <a:off x="7712260" y="3136612"/>
            <a:ext cx="3423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Remington painting at Fort Robinson, Nebraska, 1905 (FRAM)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9EFF58F-18EA-4169-8F44-F7D0C9BA54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3330" y="202977"/>
            <a:ext cx="436280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80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392CF7-8C6B-4738-B34F-BA4DEA958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01" y="218254"/>
            <a:ext cx="4427803" cy="5940407"/>
          </a:xfrm>
          <a:prstGeom prst="rect">
            <a:avLst/>
          </a:prstGeom>
        </p:spPr>
      </p:pic>
      <p:pic>
        <p:nvPicPr>
          <p:cNvPr id="4" name="Picture 3" descr="C:\Users\peterh\OneDrive - BBCW\my pictures\DAM Photos\B\Buffalo Bill\The Scout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9668" y="1500187"/>
            <a:ext cx="6060556" cy="3857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45AEB37-22EF-43FB-AB7A-E74376455C87}"/>
              </a:ext>
            </a:extLst>
          </p:cNvPr>
          <p:cNvSpPr/>
          <p:nvPr/>
        </p:nvSpPr>
        <p:spPr>
          <a:xfrm>
            <a:off x="5799668" y="5357811"/>
            <a:ext cx="6060556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unveiling, July 4, 1924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C510609-C622-454C-9A27-934893A12FFD}"/>
              </a:ext>
            </a:extLst>
          </p:cNvPr>
          <p:cNvSpPr/>
          <p:nvPr/>
        </p:nvSpPr>
        <p:spPr>
          <a:xfrm>
            <a:off x="687044" y="6173679"/>
            <a:ext cx="4839715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Gertrude Vanderbilt Whitney with her finished sculpture,</a:t>
            </a:r>
          </a:p>
          <a:p>
            <a:pPr algn="ctr"/>
            <a:r>
              <a:rPr lang="en-US" sz="16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Buffalo Bill – The Scout</a:t>
            </a: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1924</a:t>
            </a:r>
          </a:p>
        </p:txBody>
      </p:sp>
    </p:spTree>
    <p:extLst>
      <p:ext uri="{BB962C8B-B14F-4D97-AF65-F5344CB8AC3E}">
        <p14:creationId xmlns:p14="http://schemas.microsoft.com/office/powerpoint/2010/main" val="1378371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xmlns="" id="{D2E84D68-7576-4EAC-B3AA-079BE7E89F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9" r="1780"/>
          <a:stretch/>
        </p:blipFill>
        <p:spPr>
          <a:xfrm>
            <a:off x="288758" y="1968730"/>
            <a:ext cx="5173579" cy="243781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D57424B-6BD6-4E10-90ED-271C9445EA8A}"/>
              </a:ext>
            </a:extLst>
          </p:cNvPr>
          <p:cNvSpPr/>
          <p:nvPr/>
        </p:nvSpPr>
        <p:spPr>
          <a:xfrm>
            <a:off x="228599" y="4406542"/>
            <a:ext cx="53285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Photograph by Remington of water lilies, after 1901 (FRAM)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BE1307-DE04-410D-9572-56941DD239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180" y="1335668"/>
            <a:ext cx="6433611" cy="36913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6025F1D-6E76-4740-BCCD-6073988CE2ED}"/>
              </a:ext>
            </a:extLst>
          </p:cNvPr>
          <p:cNvSpPr/>
          <p:nvPr/>
        </p:nvSpPr>
        <p:spPr>
          <a:xfrm>
            <a:off x="6894286" y="5027032"/>
            <a:ext cx="51975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Frederic Remington, </a:t>
            </a:r>
            <a:r>
              <a:rPr lang="en-US" sz="16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Radisson and </a:t>
            </a:r>
            <a:r>
              <a:rPr lang="en-US" sz="1600" i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Groseilliers</a:t>
            </a:r>
            <a:endParaRPr lang="en-US" sz="1600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1905, oil on canvas. Gift of Mrs. Karl Frank. 14.86</a:t>
            </a:r>
          </a:p>
        </p:txBody>
      </p:sp>
    </p:spTree>
    <p:extLst>
      <p:ext uri="{BB962C8B-B14F-4D97-AF65-F5344CB8AC3E}">
        <p14:creationId xmlns:p14="http://schemas.microsoft.com/office/powerpoint/2010/main" val="1164657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D330598-59B4-43B7-B116-8942048052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" t="1945" r="1254" b="1804"/>
          <a:stretch/>
        </p:blipFill>
        <p:spPr bwMode="auto">
          <a:xfrm>
            <a:off x="5658181" y="1335668"/>
            <a:ext cx="6433610" cy="429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xmlns="" id="{D2E84D68-7576-4EAC-B3AA-079BE7E89F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9" r="1780"/>
          <a:stretch/>
        </p:blipFill>
        <p:spPr>
          <a:xfrm>
            <a:off x="288758" y="1968730"/>
            <a:ext cx="5173579" cy="243781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D57424B-6BD6-4E10-90ED-271C9445EA8A}"/>
              </a:ext>
            </a:extLst>
          </p:cNvPr>
          <p:cNvSpPr/>
          <p:nvPr/>
        </p:nvSpPr>
        <p:spPr>
          <a:xfrm>
            <a:off x="228599" y="4406542"/>
            <a:ext cx="53285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Photograph by Remington of water lilies, after 1901 (FRAM)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6025F1D-6E76-4740-BCCD-6073988CE2ED}"/>
              </a:ext>
            </a:extLst>
          </p:cNvPr>
          <p:cNvSpPr/>
          <p:nvPr/>
        </p:nvSpPr>
        <p:spPr>
          <a:xfrm>
            <a:off x="5658181" y="5607921"/>
            <a:ext cx="64336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Frederic Remington, Untitled (Eva Remington, Chippewa Bay)</a:t>
            </a:r>
            <a:endParaRPr lang="en-US" sz="1600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N.d</a:t>
            </a: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oil on board. 99.67</a:t>
            </a:r>
          </a:p>
        </p:txBody>
      </p:sp>
    </p:spTree>
    <p:extLst>
      <p:ext uri="{BB962C8B-B14F-4D97-AF65-F5344CB8AC3E}">
        <p14:creationId xmlns:p14="http://schemas.microsoft.com/office/powerpoint/2010/main" val="3187113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8891C72-8E84-4F9C-B9F0-4AEBC4D70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2080" r="2726" b="4097"/>
          <a:stretch/>
        </p:blipFill>
        <p:spPr bwMode="auto">
          <a:xfrm>
            <a:off x="5658181" y="1335668"/>
            <a:ext cx="6433609" cy="491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xmlns="" id="{D2E84D68-7576-4EAC-B3AA-079BE7E89F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9" r="1780"/>
          <a:stretch/>
        </p:blipFill>
        <p:spPr>
          <a:xfrm>
            <a:off x="288758" y="1968730"/>
            <a:ext cx="5173579" cy="243781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D57424B-6BD6-4E10-90ED-271C9445EA8A}"/>
              </a:ext>
            </a:extLst>
          </p:cNvPr>
          <p:cNvSpPr/>
          <p:nvPr/>
        </p:nvSpPr>
        <p:spPr>
          <a:xfrm>
            <a:off x="228599" y="4406542"/>
            <a:ext cx="53285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Photograph by Remington of water lilies, after 1901 (FRAM)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6025F1D-6E76-4740-BCCD-6073988CE2ED}"/>
              </a:ext>
            </a:extLst>
          </p:cNvPr>
          <p:cNvSpPr/>
          <p:nvPr/>
        </p:nvSpPr>
        <p:spPr>
          <a:xfrm>
            <a:off x="5658181" y="6245696"/>
            <a:ext cx="64336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Untitled (Impressionistic scene), </a:t>
            </a:r>
            <a:r>
              <a:rPr lang="en-US" sz="1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N.d</a:t>
            </a: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oil on board. 88.67</a:t>
            </a:r>
          </a:p>
        </p:txBody>
      </p:sp>
    </p:spTree>
    <p:extLst>
      <p:ext uri="{BB962C8B-B14F-4D97-AF65-F5344CB8AC3E}">
        <p14:creationId xmlns:p14="http://schemas.microsoft.com/office/powerpoint/2010/main" val="12973740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arish mansion ogdensburg">
            <a:extLst>
              <a:ext uri="{FF2B5EF4-FFF2-40B4-BE49-F238E27FC236}">
                <a16:creationId xmlns:a16="http://schemas.microsoft.com/office/drawing/2014/main" xmlns="" id="{E1150157-615E-4E40-9884-41529BE49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7175" y="1017586"/>
            <a:ext cx="6724650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61C52D6-1C5C-46AE-8477-E87B49BB1C4C}"/>
              </a:ext>
            </a:extLst>
          </p:cNvPr>
          <p:cNvSpPr/>
          <p:nvPr/>
        </p:nvSpPr>
        <p:spPr>
          <a:xfrm>
            <a:off x="5337174" y="5535613"/>
            <a:ext cx="67246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Parish Mansion, home of the Frederic Remington Art Museum</a:t>
            </a:r>
          </a:p>
        </p:txBody>
      </p:sp>
      <p:pic>
        <p:nvPicPr>
          <p:cNvPr id="1030" name="Picture 6" descr="Image result for ogdensburg public library">
            <a:extLst>
              <a:ext uri="{FF2B5EF4-FFF2-40B4-BE49-F238E27FC236}">
                <a16:creationId xmlns:a16="http://schemas.microsoft.com/office/drawing/2014/main" xmlns="" id="{C1D0539F-DA27-4F79-8756-C7F5084B7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0975" y="1130298"/>
            <a:ext cx="4904002" cy="42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989AAF0-1218-4DB7-8BF3-93C6A55E9265}"/>
              </a:ext>
            </a:extLst>
          </p:cNvPr>
          <p:cNvSpPr/>
          <p:nvPr/>
        </p:nvSpPr>
        <p:spPr>
          <a:xfrm>
            <a:off x="180975" y="5535613"/>
            <a:ext cx="4904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Ogdensburg Public Library</a:t>
            </a:r>
          </a:p>
        </p:txBody>
      </p:sp>
    </p:spTree>
    <p:extLst>
      <p:ext uri="{BB962C8B-B14F-4D97-AF65-F5344CB8AC3E}">
        <p14:creationId xmlns:p14="http://schemas.microsoft.com/office/powerpoint/2010/main" val="287135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75415B-C6A1-4C6E-ABBD-75FC9DED983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445" y="637673"/>
            <a:ext cx="6921109" cy="55826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5101E2A-07AF-4FAD-8ACC-F27406FAC6AC}"/>
              </a:ext>
            </a:extLst>
          </p:cNvPr>
          <p:cNvSpPr/>
          <p:nvPr/>
        </p:nvSpPr>
        <p:spPr>
          <a:xfrm>
            <a:off x="2376763" y="6400228"/>
            <a:ext cx="74210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Remington Studio Collection installed at the Whitney Gallery of Western Art, 1959</a:t>
            </a:r>
          </a:p>
        </p:txBody>
      </p:sp>
    </p:spTree>
    <p:extLst>
      <p:ext uri="{BB962C8B-B14F-4D97-AF65-F5344CB8AC3E}">
        <p14:creationId xmlns:p14="http://schemas.microsoft.com/office/powerpoint/2010/main" val="4268611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xmlns="" id="{FEF5255B-02C3-4471-8EF8-F240A5D79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5726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91153F-A070-4BF5-9A85-818CA10EF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5248" y="2076450"/>
            <a:ext cx="5134352" cy="270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B04CD16-02F0-4460-98E3-767EA7B52A54}"/>
              </a:ext>
            </a:extLst>
          </p:cNvPr>
          <p:cNvSpPr/>
          <p:nvPr/>
        </p:nvSpPr>
        <p:spPr>
          <a:xfrm>
            <a:off x="9057262" y="4952428"/>
            <a:ext cx="29823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Peter Hassrick, 1981</a:t>
            </a:r>
          </a:p>
          <a:p>
            <a:pPr algn="ctr"/>
            <a:endParaRPr lang="en-US" sz="1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Remington Studio Collection re-installed at the Whitney Gallery of Western Art, 1981</a:t>
            </a:r>
          </a:p>
        </p:txBody>
      </p:sp>
    </p:spTree>
    <p:extLst>
      <p:ext uri="{BB962C8B-B14F-4D97-AF65-F5344CB8AC3E}">
        <p14:creationId xmlns:p14="http://schemas.microsoft.com/office/powerpoint/2010/main" val="23506809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bbhclan.org\share\Public\Mindy\Jasen Hanson photos\0E7J6572.jpg">
            <a:extLst>
              <a:ext uri="{FF2B5EF4-FFF2-40B4-BE49-F238E27FC236}">
                <a16:creationId xmlns:a16="http://schemas.microsoft.com/office/drawing/2014/main" xmlns="" id="{1CE80C58-C6F5-4EF1-80CD-F91DB8857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9175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0C33FE-FD71-4ECD-BB80-E15B0BF807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6141720" y="1845284"/>
            <a:ext cx="5728547" cy="3079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9756E2B-4C82-4CB2-AA7A-EC772F3F5E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321733" y="1861327"/>
            <a:ext cx="5728548" cy="30471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4377273-E58C-4A60-B547-963AA86A1E4D}"/>
              </a:ext>
            </a:extLst>
          </p:cNvPr>
          <p:cNvSpPr/>
          <p:nvPr/>
        </p:nvSpPr>
        <p:spPr>
          <a:xfrm>
            <a:off x="3857215" y="4920464"/>
            <a:ext cx="8013053" cy="349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Joseph Henry Sharp’s “Absarokee Hut” (cabin from Crow Agency)</a:t>
            </a:r>
          </a:p>
        </p:txBody>
      </p:sp>
      <p:pic>
        <p:nvPicPr>
          <p:cNvPr id="4" name="Picture 3" descr="A tree in front of a house&#10;&#10;Description generated with very high confidence">
            <a:extLst>
              <a:ext uri="{FF2B5EF4-FFF2-40B4-BE49-F238E27FC236}">
                <a16:creationId xmlns:a16="http://schemas.microsoft.com/office/drawing/2014/main" xmlns="" id="{FBCF16F1-9A00-49A7-815A-1956D46A9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90" y="4347730"/>
            <a:ext cx="3095625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8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738976A-359E-4833-9494-3AA3F696F6F1}"/>
              </a:ext>
            </a:extLst>
          </p:cNvPr>
          <p:cNvSpPr/>
          <p:nvPr/>
        </p:nvSpPr>
        <p:spPr>
          <a:xfrm>
            <a:off x="643466" y="5814482"/>
            <a:ext cx="109050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W.H.D. Koerner Studio Collection</a:t>
            </a:r>
          </a:p>
        </p:txBody>
      </p:sp>
      <p:pic>
        <p:nvPicPr>
          <p:cNvPr id="4" name="Picture 3" descr="A living room filled with furniture and a fire place&#10;&#10;Description generated with very high confidence">
            <a:extLst>
              <a:ext uri="{FF2B5EF4-FFF2-40B4-BE49-F238E27FC236}">
                <a16:creationId xmlns:a16="http://schemas.microsoft.com/office/drawing/2014/main" xmlns="" id="{2DD4B451-8F20-4E7A-AF45-30E0769F1D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08" y="216267"/>
            <a:ext cx="9952382" cy="559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003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535F01-24E2-40C1-99C1-1E595E5AB1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4625"/>
            <a:ext cx="5291666" cy="3968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FC3E7C-1FC1-4DF8-A9D6-D2E4D87304B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65" y="1444625"/>
            <a:ext cx="5291667" cy="39687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86C476A-C32D-47BA-92FC-2AE7E5245A15}"/>
              </a:ext>
            </a:extLst>
          </p:cNvPr>
          <p:cNvSpPr/>
          <p:nvPr/>
        </p:nvSpPr>
        <p:spPr>
          <a:xfrm>
            <a:off x="643467" y="5413374"/>
            <a:ext cx="109050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Alexander </a:t>
            </a:r>
            <a:r>
              <a:rPr lang="en-US" sz="1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Phimister</a:t>
            </a: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Proctor Studio</a:t>
            </a:r>
          </a:p>
        </p:txBody>
      </p:sp>
    </p:spTree>
    <p:extLst>
      <p:ext uri="{BB962C8B-B14F-4D97-AF65-F5344CB8AC3E}">
        <p14:creationId xmlns:p14="http://schemas.microsoft.com/office/powerpoint/2010/main" val="521430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Whitney and sheep">
            <a:extLst>
              <a:ext uri="{FF2B5EF4-FFF2-40B4-BE49-F238E27FC236}">
                <a16:creationId xmlns:a16="http://schemas.microsoft.com/office/drawing/2014/main" xmlns="" id="{5F16C1B2-C034-4F32-A2B4-37978B81B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212" y="1166018"/>
            <a:ext cx="7935913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 descr="C:\Users\peterh\OneDrive - BBCW\my pictures\DAM Photos\W\Whitney\P.69.511.jpg">
            <a:extLst>
              <a:ext uri="{FF2B5EF4-FFF2-40B4-BE49-F238E27FC236}">
                <a16:creationId xmlns:a16="http://schemas.microsoft.com/office/drawing/2014/main" xmlns="" id="{4883FD62-9614-4AB7-9487-AE7295AD2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53927" y="1378801"/>
            <a:ext cx="3337533" cy="4100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D136743-547D-485B-B1ED-6AC10557C95A}"/>
              </a:ext>
            </a:extLst>
          </p:cNvPr>
          <p:cNvSpPr/>
          <p:nvPr/>
        </p:nvSpPr>
        <p:spPr>
          <a:xfrm>
            <a:off x="8243886" y="5568870"/>
            <a:ext cx="3757613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Whitney’s namesake,</a:t>
            </a:r>
          </a:p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Gertrude Vanderbilt Whitney (1875 -1942)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9F925C4-0EB2-47D2-BB32-B74A92062390}"/>
              </a:ext>
            </a:extLst>
          </p:cNvPr>
          <p:cNvSpPr/>
          <p:nvPr/>
        </p:nvSpPr>
        <p:spPr>
          <a:xfrm>
            <a:off x="176212" y="5691981"/>
            <a:ext cx="793591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Whitney Gallery of Western Art, c. 1959</a:t>
            </a:r>
          </a:p>
        </p:txBody>
      </p:sp>
    </p:spTree>
    <p:extLst>
      <p:ext uri="{BB962C8B-B14F-4D97-AF65-F5344CB8AC3E}">
        <p14:creationId xmlns:p14="http://schemas.microsoft.com/office/powerpoint/2010/main" val="22399342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ntage photo of 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xmlns="" id="{D5D45DC8-9166-4D2E-A9DC-412FED72A4E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066" y="214363"/>
            <a:ext cx="7681867" cy="60525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EA4F62D-808F-4722-A8A5-3A6BE4E9C9A8}"/>
              </a:ext>
            </a:extLst>
          </p:cNvPr>
          <p:cNvSpPr/>
          <p:nvPr/>
        </p:nvSpPr>
        <p:spPr>
          <a:xfrm>
            <a:off x="2255065" y="6353961"/>
            <a:ext cx="76818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Remington at Buffalo Bill Cody’s </a:t>
            </a:r>
            <a:r>
              <a:rPr lang="en-US" sz="16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Wild West</a:t>
            </a:r>
            <a:endParaRPr lang="en-US" sz="1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2862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75C34B-90E3-4F34-81C8-28626449DD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637" y="0"/>
            <a:ext cx="9270726" cy="63862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59E3738-3501-4808-8731-FE4EDE352476}"/>
              </a:ext>
            </a:extLst>
          </p:cNvPr>
          <p:cNvSpPr/>
          <p:nvPr/>
        </p:nvSpPr>
        <p:spPr>
          <a:xfrm>
            <a:off x="824662" y="6386286"/>
            <a:ext cx="105426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Calhoun Printing Company, Hartford, CT, </a:t>
            </a:r>
            <a:r>
              <a:rPr lang="en-US" sz="16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Besieged Cowboys</a:t>
            </a: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1885. Woodblock on paper. Museum Purchase. 1.69.6148</a:t>
            </a:r>
          </a:p>
        </p:txBody>
      </p:sp>
    </p:spTree>
    <p:extLst>
      <p:ext uri="{BB962C8B-B14F-4D97-AF65-F5344CB8AC3E}">
        <p14:creationId xmlns:p14="http://schemas.microsoft.com/office/powerpoint/2010/main" val="22614682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EF5256B-41E0-4349-92D8-7449919753D8}"/>
              </a:ext>
            </a:extLst>
          </p:cNvPr>
          <p:cNvSpPr/>
          <p:nvPr/>
        </p:nvSpPr>
        <p:spPr>
          <a:xfrm>
            <a:off x="824662" y="6273225"/>
            <a:ext cx="10542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Frederic Remington, </a:t>
            </a:r>
            <a:r>
              <a:rPr lang="en-US" sz="16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Buffalo Bill in the Limelight</a:t>
            </a: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ca.1899. Oil on canvas.</a:t>
            </a:r>
          </a:p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Gift of The Coe Foundation, H.P. Skoglund, Ernest </a:t>
            </a:r>
            <a:r>
              <a:rPr lang="en-US" sz="1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Goppert</a:t>
            </a: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Sr. and John S. </a:t>
            </a:r>
            <a:r>
              <a:rPr lang="en-US" sz="1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Bugas</a:t>
            </a: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23.71</a:t>
            </a:r>
          </a:p>
        </p:txBody>
      </p:sp>
      <p:pic>
        <p:nvPicPr>
          <p:cNvPr id="5" name="Picture 4" descr="A group of people riding on the back of a horse&#10;&#10;Description generated with very high confidence">
            <a:extLst>
              <a:ext uri="{FF2B5EF4-FFF2-40B4-BE49-F238E27FC236}">
                <a16:creationId xmlns:a16="http://schemas.microsoft.com/office/drawing/2014/main" xmlns="" id="{9F4F6365-ED47-4C7B-9908-74CDB7F55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791" y="132522"/>
            <a:ext cx="8958417" cy="603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753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E0F311-8832-45BA-95E3-061B4CFFBE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4338" y="116114"/>
            <a:ext cx="9283323" cy="61571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5676350-998A-4E67-869F-970F847B9EA7}"/>
              </a:ext>
            </a:extLst>
          </p:cNvPr>
          <p:cNvSpPr/>
          <p:nvPr/>
        </p:nvSpPr>
        <p:spPr>
          <a:xfrm>
            <a:off x="1454338" y="6273225"/>
            <a:ext cx="92833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Frederic Remington, </a:t>
            </a:r>
            <a:r>
              <a:rPr lang="en-US" sz="16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Hiding the Trail</a:t>
            </a: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ca.1899. Oil on canvas. Mary Jester Allen Collection. 114.67 </a:t>
            </a:r>
          </a:p>
        </p:txBody>
      </p:sp>
    </p:spTree>
    <p:extLst>
      <p:ext uri="{BB962C8B-B14F-4D97-AF65-F5344CB8AC3E}">
        <p14:creationId xmlns:p14="http://schemas.microsoft.com/office/powerpoint/2010/main" val="1610220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70E8A5-7CAF-4337-9A04-EFABDD36DA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3843" y="314661"/>
            <a:ext cx="4260028" cy="62286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073C55D-6933-4CC0-A12C-FAC43C1EC096}"/>
              </a:ext>
            </a:extLst>
          </p:cNvPr>
          <p:cNvSpPr/>
          <p:nvPr/>
        </p:nvSpPr>
        <p:spPr>
          <a:xfrm>
            <a:off x="6956101" y="5225142"/>
            <a:ext cx="50181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Frederic Remington, </a:t>
            </a:r>
            <a:r>
              <a:rPr lang="en-US" sz="16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Big Things (At the Cody Ball)</a:t>
            </a:r>
          </a:p>
          <a:p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1899. Pen and ink on paper. Museum Purchase. 78.69</a:t>
            </a:r>
          </a:p>
        </p:txBody>
      </p:sp>
    </p:spTree>
    <p:extLst>
      <p:ext uri="{BB962C8B-B14F-4D97-AF65-F5344CB8AC3E}">
        <p14:creationId xmlns:p14="http://schemas.microsoft.com/office/powerpoint/2010/main" val="19973577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AC5B46-EA68-4392-A78B-4E85530E09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474" y="145144"/>
            <a:ext cx="8255051" cy="61395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AF2B4AE-06C2-4B17-AD46-C89526448FEE}"/>
              </a:ext>
            </a:extLst>
          </p:cNvPr>
          <p:cNvSpPr/>
          <p:nvPr/>
        </p:nvSpPr>
        <p:spPr>
          <a:xfrm>
            <a:off x="1454337" y="6284687"/>
            <a:ext cx="92833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Frederic Remington, </a:t>
            </a:r>
            <a:r>
              <a:rPr lang="en-US" sz="1600" i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Unhaltered</a:t>
            </a:r>
            <a:r>
              <a:rPr lang="en-US" sz="16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Pack Horse</a:t>
            </a: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1899. Oil on canvas. Gift in fond memory of our dear parents, from their devoted sons Dr. Peter </a:t>
            </a:r>
            <a:r>
              <a:rPr lang="en-US" sz="1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Kooi</a:t>
            </a: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Simpson and Sen. Alan </a:t>
            </a:r>
            <a:r>
              <a:rPr lang="en-US" sz="1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Kooi</a:t>
            </a: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Simpson. 21.98.1</a:t>
            </a:r>
          </a:p>
        </p:txBody>
      </p:sp>
    </p:spTree>
    <p:extLst>
      <p:ext uri="{BB962C8B-B14F-4D97-AF65-F5344CB8AC3E}">
        <p14:creationId xmlns:p14="http://schemas.microsoft.com/office/powerpoint/2010/main" val="35069098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7EAFC3-F639-4491-BCDD-2FAC93B1D0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5434" y="188685"/>
            <a:ext cx="8981131" cy="60960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D9828CB-CA2D-4C8C-8609-7111B7C4794D}"/>
              </a:ext>
            </a:extLst>
          </p:cNvPr>
          <p:cNvSpPr/>
          <p:nvPr/>
        </p:nvSpPr>
        <p:spPr>
          <a:xfrm>
            <a:off x="1454337" y="6284687"/>
            <a:ext cx="92833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Frederic Remington, </a:t>
            </a:r>
            <a:r>
              <a:rPr lang="en-US" sz="16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Post Office in the "Cow Country</a:t>
            </a: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 1901. Oil on canvas. Museum Purchase. 11.76</a:t>
            </a:r>
          </a:p>
        </p:txBody>
      </p:sp>
    </p:spTree>
    <p:extLst>
      <p:ext uri="{BB962C8B-B14F-4D97-AF65-F5344CB8AC3E}">
        <p14:creationId xmlns:p14="http://schemas.microsoft.com/office/powerpoint/2010/main" val="39887718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xmlns="" id="{6D60C189-D3DE-4B43-831B-546331F8CD0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27" y="1256957"/>
            <a:ext cx="4946904" cy="45331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D64EF6A-CC2A-4A0F-B7BD-60B1EACAE077}"/>
              </a:ext>
            </a:extLst>
          </p:cNvPr>
          <p:cNvSpPr/>
          <p:nvPr/>
        </p:nvSpPr>
        <p:spPr>
          <a:xfrm>
            <a:off x="537027" y="5790095"/>
            <a:ext cx="494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Remington’s </a:t>
            </a:r>
            <a:r>
              <a:rPr lang="en-US" sz="16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Bunch of Buckskins</a:t>
            </a:r>
          </a:p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Buffalo Bill’s Irma Hotel</a:t>
            </a:r>
          </a:p>
        </p:txBody>
      </p:sp>
      <p:pic>
        <p:nvPicPr>
          <p:cNvPr id="5" name="Picture 4" descr="A picture containing tree, outdoor, grass, sky&#10;&#10;Description generated with very high confidence">
            <a:extLst>
              <a:ext uri="{FF2B5EF4-FFF2-40B4-BE49-F238E27FC236}">
                <a16:creationId xmlns:a16="http://schemas.microsoft.com/office/drawing/2014/main" xmlns="" id="{06FA8B0F-F08E-4FB2-B6E4-FA045251B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570" y="1406459"/>
            <a:ext cx="6097631" cy="40450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0A33B0-38C0-4859-9278-A4BB492C3B1B}"/>
              </a:ext>
            </a:extLst>
          </p:cNvPr>
          <p:cNvSpPr/>
          <p:nvPr/>
        </p:nvSpPr>
        <p:spPr>
          <a:xfrm>
            <a:off x="5789569" y="5451541"/>
            <a:ext cx="60976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Remington painting in Wyoming, 1908, his last trip west (FRAM)</a:t>
            </a:r>
          </a:p>
        </p:txBody>
      </p:sp>
    </p:spTree>
    <p:extLst>
      <p:ext uri="{BB962C8B-B14F-4D97-AF65-F5344CB8AC3E}">
        <p14:creationId xmlns:p14="http://schemas.microsoft.com/office/powerpoint/2010/main" val="41134855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bbhclan.org\share\Public\Mindy\Jasen Hanson photos\0E7J6572.jpg">
            <a:extLst>
              <a:ext uri="{FF2B5EF4-FFF2-40B4-BE49-F238E27FC236}">
                <a16:creationId xmlns:a16="http://schemas.microsoft.com/office/drawing/2014/main" xmlns="" id="{1CE80C58-C6F5-4EF1-80CD-F91DB8857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392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WG-empty">
            <a:extLst>
              <a:ext uri="{FF2B5EF4-FFF2-40B4-BE49-F238E27FC236}">
                <a16:creationId xmlns:a16="http://schemas.microsoft.com/office/drawing/2014/main" xmlns="" id="{193B2F17-B0E6-448D-9A7B-267501438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3831" y="0"/>
            <a:ext cx="10184337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897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Great-Falls-tribune-McCracken">
            <a:extLst>
              <a:ext uri="{FF2B5EF4-FFF2-40B4-BE49-F238E27FC236}">
                <a16:creationId xmlns:a16="http://schemas.microsoft.com/office/drawing/2014/main" xmlns="" id="{1CC1529E-95DD-4FAE-B2F1-89ECCA8D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7100" y="304800"/>
            <a:ext cx="3944937" cy="5851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6" descr="http://ecx.images-amazon.com/images/I/51ZbBnoYYnL._SX258_BO1,204,203,200_.jpg">
            <a:extLst>
              <a:ext uri="{FF2B5EF4-FFF2-40B4-BE49-F238E27FC236}">
                <a16:creationId xmlns:a16="http://schemas.microsoft.com/office/drawing/2014/main" xmlns="" id="{04CE428E-9A22-4EAA-ADB1-76E165C39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58706">
            <a:off x="7153341" y="2925029"/>
            <a:ext cx="2956880" cy="375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BF3DB0-9496-469C-9C88-0C69019B7630}"/>
              </a:ext>
            </a:extLst>
          </p:cNvPr>
          <p:cNvSpPr/>
          <p:nvPr/>
        </p:nvSpPr>
        <p:spPr>
          <a:xfrm>
            <a:off x="3467099" y="6156324"/>
            <a:ext cx="3748089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Harold McCracken, director,</a:t>
            </a:r>
          </a:p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Whitney Gallery of Western Art</a:t>
            </a:r>
          </a:p>
        </p:txBody>
      </p:sp>
    </p:spTree>
    <p:extLst>
      <p:ext uri="{BB962C8B-B14F-4D97-AF65-F5344CB8AC3E}">
        <p14:creationId xmlns:p14="http://schemas.microsoft.com/office/powerpoint/2010/main" val="2395120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emington-McCracken 1959">
            <a:extLst>
              <a:ext uri="{FF2B5EF4-FFF2-40B4-BE49-F238E27FC236}">
                <a16:creationId xmlns:a16="http://schemas.microsoft.com/office/drawing/2014/main" xmlns="" id="{F3B733A1-BCBE-4422-AD70-C6ADC9ED2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279" y="740453"/>
            <a:ext cx="7194907" cy="537709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7D69D95-E91D-4847-9122-2DEED17896B9}"/>
              </a:ext>
            </a:extLst>
          </p:cNvPr>
          <p:cNvSpPr/>
          <p:nvPr/>
        </p:nvSpPr>
        <p:spPr>
          <a:xfrm>
            <a:off x="4762279" y="6117546"/>
            <a:ext cx="7194907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McCracken; Remington Studio Collection installed, 1959</a:t>
            </a:r>
          </a:p>
        </p:txBody>
      </p:sp>
      <p:pic>
        <p:nvPicPr>
          <p:cNvPr id="6" name="Picture 2" descr="C:\Users\peterh\OneDrive - BBCW\my pictures\DAM Photos\W\Whitney\PN.89.23.3890.41.jpg">
            <a:extLst>
              <a:ext uri="{FF2B5EF4-FFF2-40B4-BE49-F238E27FC236}">
                <a16:creationId xmlns:a16="http://schemas.microsoft.com/office/drawing/2014/main" xmlns="" id="{0AC202CF-892A-4F92-AE88-B60BFFDBB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814" y="670603"/>
            <a:ext cx="4378328" cy="5516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196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A53E3C-4F37-43C8-85EB-7C337C634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629" y="1091753"/>
            <a:ext cx="8384739" cy="46744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3AD9C60-08B0-4B38-A22E-3FB5D9E3C48F}"/>
              </a:ext>
            </a:extLst>
          </p:cNvPr>
          <p:cNvSpPr/>
          <p:nvPr/>
        </p:nvSpPr>
        <p:spPr>
          <a:xfrm>
            <a:off x="1099527" y="5882215"/>
            <a:ext cx="9992945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 and Frederic Remington’s home, 301 Webster Avenue, New Rochelle, NY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650E231-CB9B-4245-9DF6-3C7C8569187F}"/>
              </a:ext>
            </a:extLst>
          </p:cNvPr>
          <p:cNvSpPr/>
          <p:nvPr/>
        </p:nvSpPr>
        <p:spPr>
          <a:xfrm>
            <a:off x="1099525" y="637231"/>
            <a:ext cx="9992945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Endion</a:t>
            </a: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(Algonquin for “The Place Where I Live”)</a:t>
            </a:r>
          </a:p>
        </p:txBody>
      </p:sp>
    </p:spTree>
    <p:extLst>
      <p:ext uri="{BB962C8B-B14F-4D97-AF65-F5344CB8AC3E}">
        <p14:creationId xmlns:p14="http://schemas.microsoft.com/office/powerpoint/2010/main" val="3382377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xmlns="" id="{3AFCE12F-1703-4B93-BE82-DE9A77558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783167"/>
            <a:ext cx="5291666" cy="5291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AE3B27-9745-4AA5-BF3A-3CA7FB516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67" y="925248"/>
            <a:ext cx="5291667" cy="2950104"/>
          </a:xfrm>
          <a:prstGeom prst="rect">
            <a:avLst/>
          </a:prstGeom>
        </p:spPr>
      </p:pic>
      <p:pic>
        <p:nvPicPr>
          <p:cNvPr id="2050" name="Picture 2" descr="Image result for long island sound from new rochelle">
            <a:extLst>
              <a:ext uri="{FF2B5EF4-FFF2-40B4-BE49-F238E27FC236}">
                <a16:creationId xmlns:a16="http://schemas.microsoft.com/office/drawing/2014/main" xmlns="" id="{836435D0-5611-43B6-A4CC-98696DD60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6866" y="3976689"/>
            <a:ext cx="5291667" cy="194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971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908</Words>
  <Application>Microsoft Office PowerPoint</Application>
  <PresentationFormat>Widescreen</PresentationFormat>
  <Paragraphs>128</Paragraphs>
  <Slides>48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McWhorter</dc:creator>
  <cp:lastModifiedBy>Shannon Ghize</cp:lastModifiedBy>
  <cp:revision>63</cp:revision>
  <dcterms:created xsi:type="dcterms:W3CDTF">2018-10-12T22:32:45Z</dcterms:created>
  <dcterms:modified xsi:type="dcterms:W3CDTF">2019-08-13T17:48:35Z</dcterms:modified>
</cp:coreProperties>
</file>